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76" r:id="rId4"/>
    <p:sldId id="258" r:id="rId5"/>
    <p:sldId id="259" r:id="rId6"/>
    <p:sldId id="260" r:id="rId7"/>
    <p:sldId id="261" r:id="rId8"/>
    <p:sldId id="262" r:id="rId9"/>
    <p:sldId id="263" r:id="rId10"/>
    <p:sldId id="270" r:id="rId11"/>
    <p:sldId id="264" r:id="rId12"/>
    <p:sldId id="273" r:id="rId13"/>
    <p:sldId id="265" r:id="rId14"/>
    <p:sldId id="266" r:id="rId15"/>
    <p:sldId id="267" r:id="rId16"/>
    <p:sldId id="271" r:id="rId17"/>
    <p:sldId id="272" r:id="rId18"/>
    <p:sldId id="268" r:id="rId19"/>
    <p:sldId id="269" r:id="rId20"/>
    <p:sldId id="274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1892-8FF4-4680-AD66-EA5573194299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7BAB-A0F2-4883-AD10-5CE49BD0D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984975"/>
      </p:ext>
    </p:extLst>
  </p:cSld>
  <p:clrMapOvr>
    <a:masterClrMapping/>
  </p:clrMapOvr>
  <p:transition spd="slow" advClick="0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1892-8FF4-4680-AD66-EA5573194299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7BAB-A0F2-4883-AD10-5CE49BD0D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653659"/>
      </p:ext>
    </p:extLst>
  </p:cSld>
  <p:clrMapOvr>
    <a:masterClrMapping/>
  </p:clrMapOvr>
  <p:transition spd="slow" advClick="0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1892-8FF4-4680-AD66-EA5573194299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7BAB-A0F2-4883-AD10-5CE49BD0D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847212"/>
      </p:ext>
    </p:extLst>
  </p:cSld>
  <p:clrMapOvr>
    <a:masterClrMapping/>
  </p:clrMapOvr>
  <p:transition spd="slow" advClick="0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1892-8FF4-4680-AD66-EA5573194299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7BAB-A0F2-4883-AD10-5CE49BD0D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880052"/>
      </p:ext>
    </p:extLst>
  </p:cSld>
  <p:clrMapOvr>
    <a:masterClrMapping/>
  </p:clrMapOvr>
  <p:transition spd="slow" advClick="0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1892-8FF4-4680-AD66-EA5573194299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7BAB-A0F2-4883-AD10-5CE49BD0D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703660"/>
      </p:ext>
    </p:extLst>
  </p:cSld>
  <p:clrMapOvr>
    <a:masterClrMapping/>
  </p:clrMapOvr>
  <p:transition spd="slow" advClick="0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1892-8FF4-4680-AD66-EA5573194299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7BAB-A0F2-4883-AD10-5CE49BD0D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263875"/>
      </p:ext>
    </p:extLst>
  </p:cSld>
  <p:clrMapOvr>
    <a:masterClrMapping/>
  </p:clrMapOvr>
  <p:transition spd="slow" advClick="0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1892-8FF4-4680-AD66-EA5573194299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7BAB-A0F2-4883-AD10-5CE49BD0D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038705"/>
      </p:ext>
    </p:extLst>
  </p:cSld>
  <p:clrMapOvr>
    <a:masterClrMapping/>
  </p:clrMapOvr>
  <p:transition spd="slow" advClick="0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1892-8FF4-4680-AD66-EA5573194299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7BAB-A0F2-4883-AD10-5CE49BD0D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696658"/>
      </p:ext>
    </p:extLst>
  </p:cSld>
  <p:clrMapOvr>
    <a:masterClrMapping/>
  </p:clrMapOvr>
  <p:transition spd="slow" advClick="0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1892-8FF4-4680-AD66-EA5573194299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7BAB-A0F2-4883-AD10-5CE49BD0D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187339"/>
      </p:ext>
    </p:extLst>
  </p:cSld>
  <p:clrMapOvr>
    <a:masterClrMapping/>
  </p:clrMapOvr>
  <p:transition spd="slow" advClick="0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1892-8FF4-4680-AD66-EA5573194299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7BAB-A0F2-4883-AD10-5CE49BD0D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546347"/>
      </p:ext>
    </p:extLst>
  </p:cSld>
  <p:clrMapOvr>
    <a:masterClrMapping/>
  </p:clrMapOvr>
  <p:transition spd="slow" advClick="0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1892-8FF4-4680-AD66-EA5573194299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7BAB-A0F2-4883-AD10-5CE49BD0D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205658"/>
      </p:ext>
    </p:extLst>
  </p:cSld>
  <p:clrMapOvr>
    <a:masterClrMapping/>
  </p:clrMapOvr>
  <p:transition spd="slow" advClick="0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11892-8FF4-4680-AD66-EA5573194299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37BAB-A0F2-4883-AD10-5CE49BD0D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53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3000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ПЕД ИДЕИ\чистовик\hello_html_m40d2329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620688"/>
            <a:ext cx="813690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sz="1600" b="1" dirty="0" smtClean="0"/>
              <a:t> «Детский сад № 3»</a:t>
            </a:r>
          </a:p>
          <a:p>
            <a:pPr algn="ctr"/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endParaRPr lang="ru-RU" sz="28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«Прозрачный мольберт»</a:t>
            </a:r>
          </a:p>
          <a:p>
            <a:pPr algn="ctr"/>
            <a:endParaRPr lang="ru-RU" sz="5400" b="1" dirty="0" smtClean="0">
              <a:solidFill>
                <a:srgbClr val="FF0000"/>
              </a:solidFill>
            </a:endParaRPr>
          </a:p>
          <a:p>
            <a:pPr algn="ctr"/>
            <a:endParaRPr lang="ru-RU" sz="5400" b="1" dirty="0" smtClean="0">
              <a:solidFill>
                <a:srgbClr val="FF0000"/>
              </a:solidFill>
            </a:endParaRPr>
          </a:p>
          <a:p>
            <a:pPr algn="r"/>
            <a:endParaRPr lang="ru-RU" sz="1600" b="1" dirty="0" smtClean="0">
              <a:solidFill>
                <a:prstClr val="black"/>
              </a:solidFill>
            </a:endParaRPr>
          </a:p>
          <a:p>
            <a:pPr algn="r"/>
            <a:endParaRPr lang="ru-RU" sz="1600" b="1" dirty="0">
              <a:solidFill>
                <a:prstClr val="black"/>
              </a:solidFill>
            </a:endParaRPr>
          </a:p>
          <a:p>
            <a:pPr algn="r"/>
            <a:endParaRPr lang="ru-RU" sz="1600" b="1" dirty="0" smtClean="0">
              <a:solidFill>
                <a:prstClr val="black"/>
              </a:solidFill>
            </a:endParaRPr>
          </a:p>
          <a:p>
            <a:pPr algn="r"/>
            <a:r>
              <a:rPr lang="ru-RU" sz="1600" b="1" dirty="0" smtClean="0">
                <a:solidFill>
                  <a:prstClr val="black"/>
                </a:solidFill>
              </a:rPr>
              <a:t>Воспитатели:  </a:t>
            </a:r>
            <a:r>
              <a:rPr lang="ru-RU" sz="1600" b="1" dirty="0" err="1" smtClean="0">
                <a:solidFill>
                  <a:prstClr val="black"/>
                </a:solidFill>
              </a:rPr>
              <a:t>Вшивкова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ru-RU" sz="1600" b="1" dirty="0">
                <a:solidFill>
                  <a:prstClr val="black"/>
                </a:solidFill>
              </a:rPr>
              <a:t>Ольга Александровна</a:t>
            </a:r>
          </a:p>
          <a:p>
            <a:pPr algn="r"/>
            <a:r>
              <a:rPr lang="ru-RU" sz="1600" b="1" dirty="0">
                <a:solidFill>
                  <a:prstClr val="black"/>
                </a:solidFill>
              </a:rPr>
              <a:t>                             </a:t>
            </a:r>
            <a:r>
              <a:rPr lang="ru-RU" sz="1600" b="1" dirty="0" smtClean="0">
                <a:solidFill>
                  <a:prstClr val="black"/>
                </a:solidFill>
              </a:rPr>
              <a:t>Щербакова </a:t>
            </a:r>
            <a:r>
              <a:rPr lang="ru-RU" sz="1600" b="1" dirty="0">
                <a:solidFill>
                  <a:prstClr val="black"/>
                </a:solidFill>
              </a:rPr>
              <a:t>Светлана Павловна</a:t>
            </a:r>
          </a:p>
          <a:p>
            <a:pPr algn="ctr"/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95" y="3114350"/>
            <a:ext cx="3499049" cy="305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ukadeti.ru_-_vyglyanulo-solnyshko-iz-za-serykh-tu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7984" y="56779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90372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ПЕД ИДЕИ\чистовик\hello_html_m40d232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6516" y="620688"/>
            <a:ext cx="792088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200" b="1" dirty="0">
                <a:solidFill>
                  <a:srgbClr val="7030A0"/>
                </a:solidFill>
              </a:rPr>
              <a:t>Рекомендации при использовании «Прозрачного мольберта</a:t>
            </a:r>
            <a:r>
              <a:rPr lang="ru-RU" sz="3200" b="1" dirty="0" smtClean="0">
                <a:solidFill>
                  <a:srgbClr val="7030A0"/>
                </a:solidFill>
              </a:rPr>
              <a:t>»</a:t>
            </a:r>
          </a:p>
          <a:p>
            <a:pPr indent="361950" algn="just"/>
            <a:r>
              <a:rPr lang="ru-RU" dirty="0" smtClean="0"/>
              <a:t>Копии сделанных рисунков можно сохранять, осторожно приложив к сырому рисунку лист бумаги (если рисунок уже подсох, слегка увлажните его, побрызгав водой из пульверизатора).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892" y="2533467"/>
            <a:ext cx="2736304" cy="3959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61632"/>
            <a:ext cx="2951534" cy="398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55196" y="3068960"/>
            <a:ext cx="24932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Разработан сборник упражнений для детей младшего и старшего дошкольного возраста и буклет с рекомендациями по использованию пособия «Прозрачный мольберт»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8905498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ПЕД ИДЕИ\чистовик\hello_html_m40d232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836712"/>
            <a:ext cx="792088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dirty="0" smtClean="0">
                <a:solidFill>
                  <a:srgbClr val="7030A0"/>
                </a:solidFill>
              </a:rPr>
              <a:t>Совместное рисование - это всегда общение взрослого и ребёнка. В процессе рисования у детей происходит развитие речи, формируются коммуникативные навыки. </a:t>
            </a:r>
          </a:p>
          <a:p>
            <a:pPr indent="361950" algn="just"/>
            <a:endParaRPr lang="ru-RU" dirty="0">
              <a:solidFill>
                <a:srgbClr val="7030A0"/>
              </a:solidFill>
            </a:endParaRPr>
          </a:p>
          <a:p>
            <a:pPr indent="361950" algn="just"/>
            <a:endParaRPr lang="ru-RU" dirty="0" smtClean="0">
              <a:solidFill>
                <a:srgbClr val="7030A0"/>
              </a:solidFill>
            </a:endParaRPr>
          </a:p>
          <a:p>
            <a:pPr indent="361950" algn="just"/>
            <a:endParaRPr lang="ru-RU" dirty="0">
              <a:solidFill>
                <a:srgbClr val="7030A0"/>
              </a:solidFill>
            </a:endParaRPr>
          </a:p>
          <a:p>
            <a:pPr indent="361950" algn="just"/>
            <a:endParaRPr lang="ru-RU" dirty="0" smtClean="0">
              <a:solidFill>
                <a:srgbClr val="7030A0"/>
              </a:solidFill>
            </a:endParaRPr>
          </a:p>
          <a:p>
            <a:pPr indent="361950" algn="just"/>
            <a:endParaRPr lang="ru-RU" dirty="0">
              <a:solidFill>
                <a:srgbClr val="7030A0"/>
              </a:solidFill>
            </a:endParaRPr>
          </a:p>
          <a:p>
            <a:pPr indent="361950" algn="just"/>
            <a:endParaRPr lang="ru-RU" dirty="0" smtClean="0">
              <a:solidFill>
                <a:srgbClr val="7030A0"/>
              </a:solidFill>
            </a:endParaRPr>
          </a:p>
          <a:p>
            <a:pPr indent="361950" algn="just"/>
            <a:endParaRPr lang="ru-RU" dirty="0">
              <a:solidFill>
                <a:srgbClr val="7030A0"/>
              </a:solidFill>
            </a:endParaRPr>
          </a:p>
          <a:p>
            <a:pPr indent="361950" algn="just"/>
            <a:endParaRPr lang="ru-RU" dirty="0" smtClean="0">
              <a:solidFill>
                <a:srgbClr val="7030A0"/>
              </a:solidFill>
            </a:endParaRPr>
          </a:p>
          <a:p>
            <a:pPr indent="361950" algn="just"/>
            <a:endParaRPr lang="ru-RU" dirty="0">
              <a:solidFill>
                <a:srgbClr val="7030A0"/>
              </a:solidFill>
            </a:endParaRPr>
          </a:p>
          <a:p>
            <a:pPr indent="361950" algn="just"/>
            <a:endParaRPr lang="ru-RU" dirty="0" smtClean="0">
              <a:solidFill>
                <a:srgbClr val="7030A0"/>
              </a:solidFill>
            </a:endParaRPr>
          </a:p>
          <a:p>
            <a:pPr indent="361950" algn="just"/>
            <a:endParaRPr lang="ru-RU" dirty="0">
              <a:solidFill>
                <a:srgbClr val="7030A0"/>
              </a:solidFill>
            </a:endParaRPr>
          </a:p>
          <a:p>
            <a:pPr indent="361950" algn="just"/>
            <a:endParaRPr lang="ru-RU" dirty="0" smtClean="0">
              <a:solidFill>
                <a:srgbClr val="7030A0"/>
              </a:solidFill>
            </a:endParaRPr>
          </a:p>
          <a:p>
            <a:pPr indent="361950" algn="just"/>
            <a:r>
              <a:rPr lang="ru-RU" dirty="0" smtClean="0">
                <a:solidFill>
                  <a:srgbClr val="7030A0"/>
                </a:solidFill>
              </a:rPr>
              <a:t>В процессе рисования у детей происходит развитие речи, формируются коммуникативные навыки. На занятиях широко применяются нетрадиционные техники и приемы рисования.</a:t>
            </a:r>
          </a:p>
          <a:p>
            <a:pPr indent="361950" algn="just"/>
            <a:endParaRPr lang="ru-RU" dirty="0" smtClean="0">
              <a:solidFill>
                <a:srgbClr val="7030A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88" y="1844824"/>
            <a:ext cx="3756025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4561045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ПЕД ИДЕИ\чистовик\hello_html_m40d232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620688"/>
            <a:ext cx="79208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dirty="0" smtClean="0">
                <a:solidFill>
                  <a:srgbClr val="7030A0"/>
                </a:solidFill>
              </a:rPr>
              <a:t>Одна из таких техник – пальцевая живопись, которая полезна для детей любого возраста. Развивается мелкая моторика, гибкость пальцев и мышцы рук. В процессе ребенок раскрепощается, устраняет страхи, комплексы, развивает уверенность в себе и общительность. Рисование пальцами обостряет ощущения.</a:t>
            </a:r>
          </a:p>
          <a:p>
            <a:pPr indent="361950" algn="just"/>
            <a:r>
              <a:rPr lang="ru-RU" dirty="0" smtClean="0">
                <a:solidFill>
                  <a:srgbClr val="7030A0"/>
                </a:solidFill>
              </a:rPr>
              <a:t> </a:t>
            </a:r>
          </a:p>
          <a:p>
            <a:pPr indent="361950" algn="just"/>
            <a:endParaRPr lang="ru-RU" dirty="0" smtClean="0">
              <a:solidFill>
                <a:srgbClr val="7030A0"/>
              </a:solidFill>
            </a:endParaRPr>
          </a:p>
          <a:p>
            <a:pPr indent="361950" algn="just"/>
            <a:endParaRPr lang="ru-RU" dirty="0">
              <a:solidFill>
                <a:srgbClr val="7030A0"/>
              </a:solidFill>
            </a:endParaRPr>
          </a:p>
          <a:p>
            <a:pPr indent="361950" algn="just"/>
            <a:endParaRPr lang="ru-RU" dirty="0" smtClean="0">
              <a:solidFill>
                <a:srgbClr val="7030A0"/>
              </a:solidFill>
            </a:endParaRPr>
          </a:p>
          <a:p>
            <a:pPr indent="361950" algn="just"/>
            <a:endParaRPr lang="ru-RU" dirty="0">
              <a:solidFill>
                <a:srgbClr val="7030A0"/>
              </a:solidFill>
            </a:endParaRPr>
          </a:p>
          <a:p>
            <a:pPr indent="361950" algn="just"/>
            <a:endParaRPr lang="ru-RU" dirty="0" smtClean="0">
              <a:solidFill>
                <a:srgbClr val="7030A0"/>
              </a:solidFill>
            </a:endParaRPr>
          </a:p>
          <a:p>
            <a:pPr indent="361950" algn="just"/>
            <a:endParaRPr lang="ru-RU" dirty="0">
              <a:solidFill>
                <a:srgbClr val="7030A0"/>
              </a:solidFill>
            </a:endParaRPr>
          </a:p>
          <a:p>
            <a:pPr indent="361950" algn="just"/>
            <a:endParaRPr lang="ru-RU" dirty="0" smtClean="0">
              <a:solidFill>
                <a:srgbClr val="7030A0"/>
              </a:solidFill>
            </a:endParaRPr>
          </a:p>
          <a:p>
            <a:pPr indent="361950" algn="just"/>
            <a:endParaRPr lang="ru-RU" dirty="0">
              <a:solidFill>
                <a:srgbClr val="7030A0"/>
              </a:solidFill>
            </a:endParaRPr>
          </a:p>
          <a:p>
            <a:pPr indent="361950" algn="just"/>
            <a:endParaRPr lang="ru-RU" dirty="0" smtClean="0">
              <a:solidFill>
                <a:srgbClr val="7030A0"/>
              </a:solidFill>
            </a:endParaRPr>
          </a:p>
          <a:p>
            <a:pPr indent="361950" algn="just"/>
            <a:endParaRPr lang="ru-RU" dirty="0" smtClean="0">
              <a:solidFill>
                <a:srgbClr val="7030A0"/>
              </a:solidFill>
            </a:endParaRPr>
          </a:p>
          <a:p>
            <a:pPr indent="361950" algn="just"/>
            <a:endParaRPr lang="ru-RU" dirty="0" smtClean="0">
              <a:solidFill>
                <a:srgbClr val="7030A0"/>
              </a:solidFill>
            </a:endParaRPr>
          </a:p>
          <a:p>
            <a:pPr indent="361950" algn="just"/>
            <a:r>
              <a:rPr lang="ru-RU" dirty="0" smtClean="0">
                <a:solidFill>
                  <a:srgbClr val="7030A0"/>
                </a:solidFill>
              </a:rPr>
              <a:t>Использовать для рисования на мольберте можно кисточки, пальцы, губки, штампы. Неплохо получаются и работы, выполненные мелками и водными маркерами, кремом, зубной пастой, пеной.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60848"/>
            <a:ext cx="2448272" cy="326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937" y="2060848"/>
            <a:ext cx="2475793" cy="3303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634" y="2046845"/>
            <a:ext cx="2498814" cy="333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515710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ПЕД ИДЕИ\чистовик\hello_html_m40d232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620688"/>
            <a:ext cx="79208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dirty="0" smtClean="0">
                <a:effectLst/>
                <a:ea typeface="Times New Roman"/>
              </a:rPr>
              <a:t>В наше время актуальна проблема работы с детьми с ограниченными возможностями здоровья. В своей работе с детьми дошкольного возраста, имеющими разные показания</a:t>
            </a:r>
            <a:r>
              <a:rPr lang="ru-RU" spc="-60" dirty="0" smtClean="0">
                <a:effectLst/>
                <a:ea typeface="Times New Roman"/>
              </a:rPr>
              <a:t> </a:t>
            </a:r>
            <a:r>
              <a:rPr lang="ru-RU" dirty="0" smtClean="0">
                <a:effectLst/>
                <a:ea typeface="Times New Roman"/>
              </a:rPr>
              <a:t>ОВЗ,</a:t>
            </a:r>
            <a:r>
              <a:rPr lang="ru-RU" spc="-55" dirty="0" smtClean="0">
                <a:effectLst/>
                <a:ea typeface="Times New Roman"/>
              </a:rPr>
              <a:t> </a:t>
            </a:r>
            <a:r>
              <a:rPr lang="ru-RU" dirty="0" smtClean="0">
                <a:effectLst/>
                <a:ea typeface="Times New Roman"/>
              </a:rPr>
              <a:t>мы</a:t>
            </a:r>
            <a:r>
              <a:rPr lang="ru-RU" spc="-45" dirty="0" smtClean="0">
                <a:effectLst/>
                <a:ea typeface="Times New Roman"/>
              </a:rPr>
              <a:t> </a:t>
            </a:r>
            <a:r>
              <a:rPr lang="ru-RU" dirty="0" smtClean="0">
                <a:effectLst/>
                <a:ea typeface="Times New Roman"/>
              </a:rPr>
              <a:t>выделили</a:t>
            </a:r>
            <a:r>
              <a:rPr lang="ru-RU" spc="-55" dirty="0" smtClean="0">
                <a:effectLst/>
                <a:ea typeface="Times New Roman"/>
              </a:rPr>
              <a:t> </a:t>
            </a:r>
            <a:r>
              <a:rPr lang="ru-RU" dirty="0" smtClean="0">
                <a:effectLst/>
                <a:ea typeface="Times New Roman"/>
              </a:rPr>
              <a:t>несколько</a:t>
            </a:r>
            <a:r>
              <a:rPr lang="ru-RU" spc="-50" dirty="0" smtClean="0">
                <a:effectLst/>
                <a:ea typeface="Times New Roman"/>
              </a:rPr>
              <a:t> </a:t>
            </a:r>
            <a:r>
              <a:rPr lang="ru-RU" dirty="0" smtClean="0">
                <a:effectLst/>
                <a:ea typeface="Times New Roman"/>
              </a:rPr>
              <a:t>направлений,</a:t>
            </a:r>
            <a:r>
              <a:rPr lang="ru-RU" spc="-60" dirty="0" smtClean="0">
                <a:effectLst/>
                <a:ea typeface="Times New Roman"/>
              </a:rPr>
              <a:t> </a:t>
            </a:r>
            <a:r>
              <a:rPr lang="ru-RU" dirty="0" smtClean="0">
                <a:effectLst/>
                <a:ea typeface="Times New Roman"/>
              </a:rPr>
              <a:t>которые</a:t>
            </a:r>
            <a:r>
              <a:rPr lang="ru-RU" spc="-50" dirty="0" smtClean="0">
                <a:effectLst/>
                <a:ea typeface="Times New Roman"/>
              </a:rPr>
              <a:t> </a:t>
            </a:r>
            <a:r>
              <a:rPr lang="ru-RU" dirty="0" smtClean="0">
                <a:effectLst/>
                <a:ea typeface="Times New Roman"/>
              </a:rPr>
              <a:t>отличаются</a:t>
            </a:r>
            <a:r>
              <a:rPr lang="ru-RU" spc="-50" dirty="0" smtClean="0">
                <a:effectLst/>
                <a:ea typeface="Times New Roman"/>
              </a:rPr>
              <a:t> </a:t>
            </a:r>
            <a:r>
              <a:rPr lang="ru-RU" dirty="0" smtClean="0">
                <a:effectLst/>
                <a:ea typeface="Times New Roman"/>
              </a:rPr>
              <a:t>высокой</a:t>
            </a:r>
            <a:r>
              <a:rPr lang="ru-RU" spc="-55" dirty="0" smtClean="0">
                <a:effectLst/>
                <a:ea typeface="Times New Roman"/>
              </a:rPr>
              <a:t> </a:t>
            </a:r>
            <a:r>
              <a:rPr lang="ru-RU" dirty="0" smtClean="0">
                <a:effectLst/>
                <a:ea typeface="Times New Roman"/>
              </a:rPr>
              <a:t>эффективностью и качественными результатами. Прозрачный мольберт способствует достижению развивающих, коррекционных и терапевтических задач в работе с детьми с ОВЗ.</a:t>
            </a:r>
            <a:endParaRPr lang="ru-RU" dirty="0">
              <a:solidFill>
                <a:srgbClr val="7030A0"/>
              </a:solidFill>
            </a:endParaRPr>
          </a:p>
          <a:p>
            <a:pPr indent="361950" algn="just"/>
            <a:r>
              <a:rPr lang="ru-RU" dirty="0" smtClean="0">
                <a:solidFill>
                  <a:srgbClr val="7030A0"/>
                </a:solidFill>
              </a:rPr>
              <a:t>Создан специальный сборник упражнений для работы с детьми с ОВЗ.</a:t>
            </a:r>
          </a:p>
          <a:p>
            <a:pPr indent="361950" algn="just"/>
            <a:endParaRPr lang="ru-RU" dirty="0">
              <a:solidFill>
                <a:srgbClr val="7030A0"/>
              </a:solidFill>
            </a:endParaRPr>
          </a:p>
          <a:p>
            <a:pPr indent="361950" algn="just"/>
            <a:endParaRPr lang="ru-RU" dirty="0" smtClean="0">
              <a:solidFill>
                <a:srgbClr val="7030A0"/>
              </a:solidFill>
            </a:endParaRPr>
          </a:p>
          <a:p>
            <a:pPr indent="361950" algn="just"/>
            <a:endParaRPr lang="ru-RU" dirty="0">
              <a:solidFill>
                <a:srgbClr val="7030A0"/>
              </a:solidFill>
            </a:endParaRPr>
          </a:p>
          <a:p>
            <a:pPr indent="361950" algn="just"/>
            <a:endParaRPr lang="ru-RU" dirty="0" smtClean="0">
              <a:solidFill>
                <a:srgbClr val="7030A0"/>
              </a:solidFill>
            </a:endParaRPr>
          </a:p>
          <a:p>
            <a:pPr indent="361950" algn="just"/>
            <a:endParaRPr lang="ru-RU" dirty="0">
              <a:solidFill>
                <a:srgbClr val="7030A0"/>
              </a:solidFill>
            </a:endParaRPr>
          </a:p>
          <a:p>
            <a:pPr indent="361950" algn="just"/>
            <a:endParaRPr lang="ru-RU" dirty="0" smtClean="0">
              <a:solidFill>
                <a:srgbClr val="7030A0"/>
              </a:solidFill>
            </a:endParaRPr>
          </a:p>
          <a:p>
            <a:pPr indent="361950" algn="just"/>
            <a:endParaRPr lang="ru-RU" dirty="0">
              <a:solidFill>
                <a:srgbClr val="7030A0"/>
              </a:solidFill>
            </a:endParaRPr>
          </a:p>
          <a:p>
            <a:pPr indent="361950" algn="just"/>
            <a:endParaRPr lang="ru-RU" dirty="0" smtClean="0">
              <a:solidFill>
                <a:srgbClr val="7030A0"/>
              </a:solidFill>
            </a:endParaRPr>
          </a:p>
          <a:p>
            <a:pPr indent="361950" algn="just"/>
            <a:endParaRPr lang="ru-RU" dirty="0" smtClean="0">
              <a:solidFill>
                <a:srgbClr val="7030A0"/>
              </a:solidFill>
            </a:endParaRPr>
          </a:p>
        </p:txBody>
      </p:sp>
      <p:pic>
        <p:nvPicPr>
          <p:cNvPr id="5" name="Рисунок 4" descr="D:\Download\IMG_20220203_134540_57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148" y="2636912"/>
            <a:ext cx="2519486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3385251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ПЕД ИДЕИ\чистовик\hello_html_m40d232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71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620688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dirty="0" smtClean="0"/>
              <a:t>Прозрачный мольберт активно применяется </a:t>
            </a:r>
            <a:r>
              <a:rPr lang="ru-RU" dirty="0" smtClean="0"/>
              <a:t>в игровой </a:t>
            </a:r>
            <a:r>
              <a:rPr lang="ru-RU" dirty="0" smtClean="0"/>
              <a:t>деятельности.</a:t>
            </a:r>
            <a:endParaRPr lang="ru-RU" dirty="0" smtClean="0">
              <a:solidFill>
                <a:srgbClr val="7030A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7019"/>
            <a:ext cx="3887638" cy="507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891" y="2476333"/>
            <a:ext cx="3766362" cy="2655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949347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ПЕД ИДЕИ\чистовик\hello_html_m40d232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620688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dirty="0" smtClean="0"/>
              <a:t>Прозрачный мольберт активно в образовательной деятельности.</a:t>
            </a:r>
            <a:endParaRPr lang="ru-RU" dirty="0" smtClean="0">
              <a:solidFill>
                <a:srgbClr val="7030A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353015"/>
            <a:ext cx="3744417" cy="4987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4864"/>
            <a:ext cx="4226464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8162808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ПЕД ИДЕИ\чистовик\hello_html_m40d232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94" y="764704"/>
            <a:ext cx="3997112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425" y="764704"/>
            <a:ext cx="3987719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514470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ПЕД ИДЕИ\чистовик\hello_html_m40d232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7"/>
            <a:ext cx="4176464" cy="5570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5" y="529900"/>
            <a:ext cx="4318515" cy="5751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294300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ПЕД ИДЕИ\чистовик\hello_html_m40d232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620688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dirty="0" smtClean="0">
                <a:solidFill>
                  <a:srgbClr val="7030A0"/>
                </a:solidFill>
              </a:rPr>
              <a:t>Разработаны игры-упражнения для детей с нарушением зрения с использованием пособия «Прозрачный мольберт»</a:t>
            </a:r>
          </a:p>
          <a:p>
            <a:pPr indent="361950" algn="just"/>
            <a:r>
              <a:rPr lang="ru-RU" dirty="0" smtClean="0">
                <a:solidFill>
                  <a:srgbClr val="7030A0"/>
                </a:solidFill>
              </a:rPr>
              <a:t>Предложенные игры-упражнения предназначены для совершенствования работы системы «рука-глаз».</a:t>
            </a:r>
          </a:p>
        </p:txBody>
      </p:sp>
      <p:pic>
        <p:nvPicPr>
          <p:cNvPr id="7170" name="Picture 2" descr="D:\Download\IMG_20220203_135723_8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479" y="3603476"/>
            <a:ext cx="2117570" cy="2827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21017"/>
            <a:ext cx="3312368" cy="4415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51920" y="1556792"/>
            <a:ext cx="49685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Тренировка зрения достигается путем срисовывания реальных объектов, будь то ваза, яблока или фигурка животного. Ваза устанавливается на расстоянии до 1 метра от мольберта. Ребенок срисовывая, фокусирует зрение то на поверхности стекла, то на вазе, тем самым зрачок то сужается, то расширяется.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88115"/>
            <a:ext cx="2088232" cy="2786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331680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ПЕД ИДЕИ\чистовик\hello_html_m40d232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620688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dirty="0" smtClean="0">
                <a:solidFill>
                  <a:srgbClr val="7030A0"/>
                </a:solidFill>
              </a:rPr>
              <a:t>Так же разработаны сборник шаблонов для работы с прозрачным мольбертом и сборник игр – сказок для старшего дошкольного возраста.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942" y="2132856"/>
            <a:ext cx="4431907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7019"/>
            <a:ext cx="3565359" cy="4826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517098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ПЕД ИДЕИ\чистовик\hello_html_m40d232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0766" y="604356"/>
            <a:ext cx="7920880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sz="3200" dirty="0" smtClean="0">
                <a:solidFill>
                  <a:srgbClr val="FF0000"/>
                </a:solidFill>
              </a:rPr>
              <a:t>«Прозрачный мольберт» - это инновация в сфере детского развития.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dirty="0" smtClean="0"/>
              <a:t>Его волшебство вдохновляет на творчество.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dirty="0" smtClean="0"/>
              <a:t>Давайте познакомимся с этим уникальным пособием.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dirty="0" smtClean="0"/>
              <a:t>Мольберт состоит из деревянной рамы со стеклом.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dirty="0" smtClean="0"/>
              <a:t>Шаблоны можно поместить за стекло и закрепить их с помощью магнитов.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dirty="0" smtClean="0"/>
              <a:t>Прозрачный мольберт может успешно использоваться на занятиях и в игровой деятельности в дошкольных учреждениях, при реабилитации с особыми детьми.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dirty="0" smtClean="0"/>
              <a:t>Методическое пособие «Прозрачный мольберт» может быть использовано педагогами дошкольных образовательных учреждений в различных формах организации образовательного процесса, как в целом виде, так и отдельные ее части.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2823863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ПЕД ИДЕИ\чистовик\hello_html_m40d232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620688"/>
            <a:ext cx="79208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dirty="0" smtClean="0">
                <a:solidFill>
                  <a:srgbClr val="7030A0"/>
                </a:solidFill>
              </a:rPr>
              <a:t>Рисование для ребенка – радостный, вдохновенный труд, который очень важно стимулировать и поддерживать, постепенно открывая перед ним новые возможности изобразительной деятельности. А главное то, что нетрадиционное рисование играет важную роль в общем психическом развитии ребенка. Ведь самым ценным является не конечный продукт – рисунок, а развитие личности: формирование уверенности в себе, в своих способностях, самоидентификация в творческой работе, целенаправленность деятельности. Один из главных аспектов в работе, чтобы занятия приносили детям только положительные эмоции.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099279"/>
            <a:ext cx="2482354" cy="331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21682"/>
            <a:ext cx="2448272" cy="3265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320234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ПЕД ИДЕИ\чистовик\hello_html_m40d232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620688"/>
            <a:ext cx="79208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endParaRPr lang="ru-RU" sz="6000" dirty="0" smtClean="0">
              <a:solidFill>
                <a:srgbClr val="7030A0"/>
              </a:solidFill>
            </a:endParaRPr>
          </a:p>
          <a:p>
            <a:pPr indent="361950" algn="ctr"/>
            <a:endParaRPr lang="ru-RU" sz="6000" dirty="0">
              <a:solidFill>
                <a:srgbClr val="7030A0"/>
              </a:solidFill>
            </a:endParaRPr>
          </a:p>
          <a:p>
            <a:pPr indent="361950" algn="ctr"/>
            <a:r>
              <a:rPr lang="ru-RU" sz="6000" dirty="0" smtClean="0">
                <a:solidFill>
                  <a:srgbClr val="FF000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883249381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ПЕД ИДЕИ\чистовик\hello_html_m40d232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692696"/>
            <a:ext cx="79208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dirty="0" smtClean="0"/>
              <a:t>Дошкольный возраст – период проявления активного интереса к изобразительной деятельности.</a:t>
            </a:r>
          </a:p>
          <a:p>
            <a:pPr indent="361950" algn="just"/>
            <a:endParaRPr lang="ru-RU" dirty="0" smtClean="0"/>
          </a:p>
          <a:p>
            <a:pPr indent="361950" algn="just"/>
            <a:r>
              <a:rPr lang="ru-RU" dirty="0" smtClean="0"/>
              <a:t>Изобразительная деятельность имеет огромное значение для развития и воспитания детей. Искусство создает целостную картину мира посредством  эмоциональных образов, мыслей, чувств доступных каждому ребенку. </a:t>
            </a:r>
          </a:p>
          <a:p>
            <a:pPr indent="361950" algn="just"/>
            <a:r>
              <a:rPr lang="ru-RU" dirty="0" smtClean="0"/>
              <a:t>Рисуя что-либо, ребенок может сочувствовать, сопереживать. Чувство сопричастности к человеку, природе, животным помогает ребенку преодолеть отчуждение, замкнутость. </a:t>
            </a:r>
          </a:p>
          <a:p>
            <a:pPr indent="361950" algn="just"/>
            <a:r>
              <a:rPr lang="ru-RU" dirty="0" smtClean="0"/>
              <a:t>Рисунки - это изображение действительности, которая отражает внутренний мир ребенка, его душевные переживания, взаимоотношения с окружающим миром в целом; состояние интеллекта, его работоспособность, восприятие, мышление, настроение. </a:t>
            </a:r>
          </a:p>
          <a:p>
            <a:pPr indent="361950" algn="just"/>
            <a:r>
              <a:rPr lang="ru-RU" dirty="0" smtClean="0"/>
              <a:t>Использование прозрачного мольберта в работе с дошкольниками является одним из наиболее современных методов, который вызывает большой отклик у детей и воспитателей.</a:t>
            </a:r>
          </a:p>
          <a:p>
            <a:pPr indent="361950" algn="just"/>
            <a:r>
              <a:rPr lang="ru-RU" dirty="0" smtClean="0"/>
              <a:t>Возникло желание изучить, освоить и внедрить в педагогический процесс инновационное пособие – «Прозрачный мольберт».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2136967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ПЕД ИДЕИ\чистовик\hello_html_m40d232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692696"/>
            <a:ext cx="79208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 smtClean="0">
              <a:solidFill>
                <a:srgbClr val="7030A0"/>
              </a:solidFill>
            </a:endParaRPr>
          </a:p>
          <a:p>
            <a:pPr algn="ctr"/>
            <a:endParaRPr lang="ru-RU" sz="3600" dirty="0" smtClean="0">
              <a:solidFill>
                <a:srgbClr val="7030A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Цель</a:t>
            </a:r>
          </a:p>
          <a:p>
            <a:pPr algn="ctr"/>
            <a:r>
              <a:rPr lang="ru-RU" sz="3600" dirty="0" smtClean="0">
                <a:solidFill>
                  <a:srgbClr val="7030A0"/>
                </a:solidFill>
              </a:rPr>
              <a:t>Развитие </a:t>
            </a:r>
            <a:r>
              <a:rPr lang="ru-RU" sz="3600" dirty="0">
                <a:solidFill>
                  <a:srgbClr val="7030A0"/>
                </a:solidFill>
              </a:rPr>
              <a:t>творческого потенциала детей на занятиях и в игре, используя нетрадиционные средства </a:t>
            </a:r>
            <a:endParaRPr lang="ru-RU" sz="3600" dirty="0" smtClean="0">
              <a:solidFill>
                <a:srgbClr val="7030A0"/>
              </a:solidFill>
            </a:endParaRPr>
          </a:p>
          <a:p>
            <a:pPr algn="ctr"/>
            <a:r>
              <a:rPr lang="ru-RU" sz="3600" dirty="0" smtClean="0">
                <a:solidFill>
                  <a:srgbClr val="7030A0"/>
                </a:solidFill>
              </a:rPr>
              <a:t>и </a:t>
            </a:r>
            <a:r>
              <a:rPr lang="ru-RU" sz="3600" dirty="0">
                <a:solidFill>
                  <a:srgbClr val="7030A0"/>
                </a:solidFill>
              </a:rPr>
              <a:t>техники </a:t>
            </a:r>
            <a:r>
              <a:rPr lang="ru-RU" sz="3600" dirty="0" smtClean="0">
                <a:solidFill>
                  <a:srgbClr val="7030A0"/>
                </a:solidFill>
              </a:rPr>
              <a:t>рисования</a:t>
            </a:r>
            <a:endParaRPr lang="ru-RU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40088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ПЕД ИДЕИ\чистовик\hello_html_m40d232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1052736"/>
            <a:ext cx="792088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Задачи:</a:t>
            </a:r>
            <a:endParaRPr lang="ru-RU" sz="3200" b="1" dirty="0">
              <a:solidFill>
                <a:srgbClr val="FF0000"/>
              </a:solidFill>
            </a:endParaRPr>
          </a:p>
          <a:p>
            <a:r>
              <a:rPr lang="ru-RU" dirty="0"/>
              <a:t>- Познакомить детей с пособием «Прозрачный мольберт», со свойствами стекла.</a:t>
            </a:r>
          </a:p>
          <a:p>
            <a:r>
              <a:rPr lang="ru-RU" dirty="0"/>
              <a:t>- Познакомить детей с различными методами и приемами рисования на стекле.</a:t>
            </a:r>
          </a:p>
          <a:p>
            <a:r>
              <a:rPr lang="ru-RU" dirty="0" smtClean="0"/>
              <a:t>- Научить </a:t>
            </a:r>
            <a:r>
              <a:rPr lang="ru-RU" dirty="0"/>
              <a:t>детей использовать различные техники приемы рисования на стекле в своих творческих работах</a:t>
            </a:r>
            <a:r>
              <a:rPr lang="ru-RU" dirty="0" smtClean="0"/>
              <a:t>.</a:t>
            </a:r>
          </a:p>
          <a:p>
            <a:pPr lvl="0"/>
            <a:r>
              <a:rPr lang="ru-RU" dirty="0" smtClean="0"/>
              <a:t>- Развивать </a:t>
            </a:r>
            <a:r>
              <a:rPr lang="ru-RU" dirty="0"/>
              <a:t>общую и мелкую </a:t>
            </a:r>
            <a:r>
              <a:rPr lang="ru-RU" dirty="0" smtClean="0"/>
              <a:t>моторику, сенсорное восприятие.</a:t>
            </a:r>
            <a:endParaRPr lang="ru-RU" dirty="0"/>
          </a:p>
          <a:p>
            <a:pPr lvl="0"/>
            <a:r>
              <a:rPr lang="ru-RU" dirty="0" smtClean="0"/>
              <a:t>- Корректировать </a:t>
            </a:r>
            <a:r>
              <a:rPr lang="ru-RU" dirty="0"/>
              <a:t>зрение и зрительное </a:t>
            </a:r>
            <a:r>
              <a:rPr lang="ru-RU" dirty="0" smtClean="0"/>
              <a:t>восприятие.</a:t>
            </a:r>
            <a:endParaRPr lang="ru-RU" dirty="0"/>
          </a:p>
          <a:p>
            <a:pPr lvl="0"/>
            <a:r>
              <a:rPr lang="ru-RU" dirty="0" smtClean="0"/>
              <a:t>- Развивать </a:t>
            </a:r>
            <a:r>
              <a:rPr lang="ru-RU" dirty="0"/>
              <a:t>речь и мышление в процессе восприятия и </a:t>
            </a:r>
            <a:r>
              <a:rPr lang="ru-RU" dirty="0" smtClean="0"/>
              <a:t>отображения.</a:t>
            </a:r>
            <a:endParaRPr lang="ru-RU" dirty="0"/>
          </a:p>
          <a:p>
            <a:pPr lvl="0"/>
            <a:r>
              <a:rPr lang="ru-RU" dirty="0" smtClean="0"/>
              <a:t>- Преодолевать </a:t>
            </a:r>
            <a:r>
              <a:rPr lang="ru-RU" dirty="0"/>
              <a:t>недостатки развития личностных качеств, таких, как неуверенность, неумение преодолевать трудности, ранимость, робость, и др.</a:t>
            </a:r>
          </a:p>
          <a:p>
            <a:pPr marL="180975" indent="-180975">
              <a:buFontTx/>
              <a:buChar char="-"/>
            </a:pPr>
            <a:r>
              <a:rPr lang="ru-RU" dirty="0" smtClean="0"/>
              <a:t>Развивать </a:t>
            </a:r>
            <a:r>
              <a:rPr lang="ru-RU" dirty="0"/>
              <a:t>высшие психические функции и творческое мышление</a:t>
            </a:r>
            <a:r>
              <a:rPr lang="ru-RU" dirty="0" smtClean="0"/>
              <a:t>.</a:t>
            </a:r>
          </a:p>
          <a:p>
            <a:pPr marL="180975" indent="-180975">
              <a:buFontTx/>
              <a:buChar char="-"/>
            </a:pPr>
            <a:r>
              <a:rPr lang="ru-RU" dirty="0" smtClean="0"/>
              <a:t>Использовать «Прозрачный мольберт» в работе с дошкольниками во время непосредственной образовательной деятельности.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7824008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ПЕД ИДЕИ\чистовик\hello_html_m40d232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1052736"/>
            <a:ext cx="79208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dirty="0" smtClean="0">
                <a:solidFill>
                  <a:srgbClr val="7030A0"/>
                </a:solidFill>
              </a:rPr>
              <a:t>Включение </a:t>
            </a:r>
            <a:r>
              <a:rPr lang="ru-RU" dirty="0">
                <a:solidFill>
                  <a:srgbClr val="7030A0"/>
                </a:solidFill>
              </a:rPr>
              <a:t>прозрачного мольберта в традиционную форму подачи </a:t>
            </a:r>
            <a:r>
              <a:rPr lang="ru-RU" dirty="0" smtClean="0">
                <a:solidFill>
                  <a:srgbClr val="7030A0"/>
                </a:solidFill>
              </a:rPr>
              <a:t>материала </a:t>
            </a:r>
            <a:r>
              <a:rPr lang="ru-RU" dirty="0">
                <a:solidFill>
                  <a:srgbClr val="7030A0"/>
                </a:solidFill>
              </a:rPr>
              <a:t>является инновационной технологией. </a:t>
            </a:r>
            <a:endParaRPr lang="ru-RU" dirty="0" smtClean="0">
              <a:solidFill>
                <a:srgbClr val="7030A0"/>
              </a:solidFill>
            </a:endParaRPr>
          </a:p>
          <a:p>
            <a:pPr indent="361950" algn="just"/>
            <a:r>
              <a:rPr lang="ru-RU" dirty="0" smtClean="0">
                <a:solidFill>
                  <a:srgbClr val="7030A0"/>
                </a:solidFill>
              </a:rPr>
              <a:t>Новизна </a:t>
            </a:r>
            <a:r>
              <a:rPr lang="ru-RU" dirty="0">
                <a:solidFill>
                  <a:srgbClr val="7030A0"/>
                </a:solidFill>
              </a:rPr>
              <a:t>разработки в том, что выполняя работу стоя, ребенок может свободно двигаться, что является естественной потребностью в дошкольном возрасте и способствует профилактики нарушений осанки и нарушения зрения.   </a:t>
            </a:r>
            <a:endParaRPr lang="ru-RU" dirty="0" smtClean="0">
              <a:solidFill>
                <a:srgbClr val="7030A0"/>
              </a:solidFill>
            </a:endParaRPr>
          </a:p>
          <a:p>
            <a:pPr indent="361950" algn="just"/>
            <a:r>
              <a:rPr lang="ru-RU" dirty="0" smtClean="0">
                <a:solidFill>
                  <a:srgbClr val="7030A0"/>
                </a:solidFill>
              </a:rPr>
              <a:t>К </a:t>
            </a:r>
            <a:r>
              <a:rPr lang="ru-RU" dirty="0">
                <a:solidFill>
                  <a:srgbClr val="7030A0"/>
                </a:solidFill>
              </a:rPr>
              <a:t>тому же занятия на мольберте стимулируют познавательную активность ребенка, вызывая у него положительный эмоциональный отклик, позволяют фиксировать его внимание на происходящем и доставляют радость от совместного творчества с педагогом и детьми. </a:t>
            </a:r>
            <a:endParaRPr lang="ru-RU" dirty="0" smtClean="0">
              <a:solidFill>
                <a:srgbClr val="7030A0"/>
              </a:solidFill>
            </a:endParaRPr>
          </a:p>
          <a:p>
            <a:pPr indent="361950" algn="just"/>
            <a:r>
              <a:rPr lang="ru-RU" dirty="0" smtClean="0">
                <a:solidFill>
                  <a:srgbClr val="7030A0"/>
                </a:solidFill>
              </a:rPr>
              <a:t>В </a:t>
            </a:r>
            <a:r>
              <a:rPr lang="ru-RU" dirty="0">
                <a:solidFill>
                  <a:srgbClr val="7030A0"/>
                </a:solidFill>
              </a:rPr>
              <a:t>отличие от рисования по бумаге, стекло дарит новые визуальные впечатления и тактильные ощущения. </a:t>
            </a:r>
            <a:endParaRPr lang="ru-RU" dirty="0" smtClean="0">
              <a:solidFill>
                <a:srgbClr val="7030A0"/>
              </a:solidFill>
            </a:endParaRPr>
          </a:p>
          <a:p>
            <a:pPr indent="361950" algn="just"/>
            <a:r>
              <a:rPr lang="ru-RU" dirty="0" smtClean="0">
                <a:solidFill>
                  <a:srgbClr val="7030A0"/>
                </a:solidFill>
              </a:rPr>
              <a:t>Ребят </a:t>
            </a:r>
            <a:r>
              <a:rPr lang="ru-RU" dirty="0">
                <a:solidFill>
                  <a:srgbClr val="7030A0"/>
                </a:solidFill>
              </a:rPr>
              <a:t>захватывает сам процесс рисования: гуашь (именно ее свойства лучше подходят для рисования по стеклу) скользит мягко, ее можно размазывать и кистью, и пальцами, так как она не впитывается в материал поверхности и долго не высыхает.</a:t>
            </a:r>
          </a:p>
        </p:txBody>
      </p:sp>
    </p:spTree>
    <p:extLst>
      <p:ext uri="{BB962C8B-B14F-4D97-AF65-F5344CB8AC3E}">
        <p14:creationId xmlns:p14="http://schemas.microsoft.com/office/powerpoint/2010/main" val="2435903958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ПЕД ИДЕИ\чистовик\hello_html_m40d232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764704"/>
            <a:ext cx="792088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200" b="1" dirty="0" smtClean="0">
                <a:solidFill>
                  <a:srgbClr val="FF0000"/>
                </a:solidFill>
              </a:rPr>
              <a:t>ИНТЕГРАЦИЯ ОБРАЗОВАТЕЛЬНЫХ ОБЛАСТЕЙ:</a:t>
            </a:r>
          </a:p>
          <a:p>
            <a:pPr indent="361950" algn="ctr"/>
            <a:endParaRPr lang="ru-RU" dirty="0" smtClean="0">
              <a:solidFill>
                <a:srgbClr val="7030A0"/>
              </a:solidFill>
            </a:endParaRPr>
          </a:p>
          <a:p>
            <a:pPr indent="361950" algn="ctr"/>
            <a:r>
              <a:rPr lang="ru-RU" dirty="0" smtClean="0">
                <a:solidFill>
                  <a:srgbClr val="7030A0"/>
                </a:solidFill>
              </a:rPr>
              <a:t>«Физическое развитие»</a:t>
            </a:r>
          </a:p>
          <a:p>
            <a:pPr indent="361950" algn="just"/>
            <a:r>
              <a:rPr lang="ru-RU" dirty="0" smtClean="0"/>
              <a:t>Развитие мелкой моторики. Воспитание культурно-гигиенических навыков, цветотерапия, арттерапия, формирование начальных представлений о здоровом образе жизни. </a:t>
            </a:r>
          </a:p>
          <a:p>
            <a:pPr indent="361950" algn="ctr"/>
            <a:endParaRPr lang="ru-RU" dirty="0" smtClean="0">
              <a:solidFill>
                <a:srgbClr val="7030A0"/>
              </a:solidFill>
            </a:endParaRPr>
          </a:p>
          <a:p>
            <a:pPr indent="361950" algn="ctr"/>
            <a:r>
              <a:rPr lang="ru-RU" dirty="0" smtClean="0">
                <a:solidFill>
                  <a:srgbClr val="7030A0"/>
                </a:solidFill>
              </a:rPr>
              <a:t>«Речевое развитие»</a:t>
            </a:r>
          </a:p>
          <a:p>
            <a:pPr indent="361950" algn="just"/>
            <a:r>
              <a:rPr lang="ru-RU" dirty="0" smtClean="0"/>
              <a:t>Развитие свободного общения с взрослыми и детьми по поводу процесса и результатов продуктивной деятельности, практическое овладение воспитанниками нормами речи. </a:t>
            </a:r>
          </a:p>
          <a:p>
            <a:pPr indent="361950" algn="ctr"/>
            <a:endParaRPr lang="ru-RU" dirty="0" smtClean="0">
              <a:solidFill>
                <a:srgbClr val="7030A0"/>
              </a:solidFill>
            </a:endParaRPr>
          </a:p>
          <a:p>
            <a:pPr indent="361950" algn="ctr"/>
            <a:r>
              <a:rPr lang="ru-RU" dirty="0" smtClean="0">
                <a:solidFill>
                  <a:srgbClr val="7030A0"/>
                </a:solidFill>
              </a:rPr>
              <a:t>«Познавательное развитие»</a:t>
            </a:r>
          </a:p>
          <a:p>
            <a:pPr indent="361950" algn="just"/>
            <a:r>
              <a:rPr lang="ru-RU" dirty="0" smtClean="0"/>
              <a:t>Сенсорное развитие, формирование целостной картины мира, расширение кругозора в сфере изобразительного искусства, творчества, формирование элементарных математических представлений. </a:t>
            </a:r>
          </a:p>
        </p:txBody>
      </p:sp>
    </p:spTree>
    <p:extLst>
      <p:ext uri="{BB962C8B-B14F-4D97-AF65-F5344CB8AC3E}">
        <p14:creationId xmlns:p14="http://schemas.microsoft.com/office/powerpoint/2010/main" val="1114199236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ПЕД ИДЕИ\чистовик\hello_html_m40d232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836712"/>
            <a:ext cx="79208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200" b="1" dirty="0" smtClean="0">
                <a:solidFill>
                  <a:srgbClr val="FF0000"/>
                </a:solidFill>
              </a:rPr>
              <a:t>ИНТЕГРАЦИЯ ОБРАЗОВАТЕЛЬНЫХ ОБЛАСТЕЙ:</a:t>
            </a:r>
          </a:p>
          <a:p>
            <a:pPr indent="361950" algn="ctr"/>
            <a:endParaRPr lang="ru-RU" dirty="0" smtClean="0">
              <a:solidFill>
                <a:srgbClr val="7030A0"/>
              </a:solidFill>
            </a:endParaRPr>
          </a:p>
          <a:p>
            <a:pPr indent="361950" algn="ctr"/>
            <a:r>
              <a:rPr lang="ru-RU" dirty="0" smtClean="0">
                <a:solidFill>
                  <a:srgbClr val="7030A0"/>
                </a:solidFill>
              </a:rPr>
              <a:t>«Социально –коммуникативное развитие»</a:t>
            </a:r>
          </a:p>
          <a:p>
            <a:pPr indent="361950" algn="just"/>
            <a:r>
              <a:rPr lang="ru-RU" dirty="0" smtClean="0"/>
              <a:t>Формирование гендерной, семейной принадлежности, патриотических чувств, чувства принадлежности к мировому сообществу; уважительного отношения к совместной деятельности со сверстниками. </a:t>
            </a:r>
          </a:p>
          <a:p>
            <a:pPr indent="361950" algn="ctr"/>
            <a:endParaRPr lang="ru-RU" dirty="0" smtClean="0">
              <a:solidFill>
                <a:srgbClr val="7030A0"/>
              </a:solidFill>
            </a:endParaRPr>
          </a:p>
          <a:p>
            <a:pPr indent="361950" algn="ctr"/>
            <a:r>
              <a:rPr lang="ru-RU" dirty="0" smtClean="0">
                <a:solidFill>
                  <a:srgbClr val="7030A0"/>
                </a:solidFill>
              </a:rPr>
              <a:t>«Художественно –эстетическое развитие»</a:t>
            </a:r>
          </a:p>
          <a:p>
            <a:pPr indent="361950" algn="just"/>
            <a:r>
              <a:rPr lang="ru-RU" dirty="0" smtClean="0"/>
              <a:t>Использование музыкальных произведений для обогащения содержания области, развитие детского творчества, приобщение к различным видам искусства. Использование художественных произведений для обогащения содержания области, развитие детского творчества, развитие художественного восприятия и эстетического вкуса.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7328984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ПЕД ИДЕИ\чистовик\hello_html_m40d232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6516" y="620688"/>
            <a:ext cx="792088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200" b="1" dirty="0">
                <a:solidFill>
                  <a:srgbClr val="7030A0"/>
                </a:solidFill>
              </a:rPr>
              <a:t>Рекомендации при использовании «Прозрачного мольберта</a:t>
            </a:r>
            <a:r>
              <a:rPr lang="ru-RU" sz="3200" b="1" dirty="0" smtClean="0">
                <a:solidFill>
                  <a:srgbClr val="7030A0"/>
                </a:solidFill>
              </a:rPr>
              <a:t>»</a:t>
            </a:r>
            <a:endParaRPr lang="ru-RU" sz="3200" dirty="0">
              <a:solidFill>
                <a:srgbClr val="7030A0"/>
              </a:solidFill>
            </a:endParaRPr>
          </a:p>
          <a:p>
            <a:pPr indent="361950" algn="just"/>
            <a:r>
              <a:rPr lang="ru-RU" dirty="0"/>
              <a:t>Работа с использованием прозрачного мольберта ведется на подгрупповых и индивидуальных занятиях. </a:t>
            </a:r>
            <a:endParaRPr lang="ru-RU" dirty="0" smtClean="0"/>
          </a:p>
          <a:p>
            <a:pPr indent="361950" algn="just"/>
            <a:r>
              <a:rPr lang="ru-RU" dirty="0" smtClean="0"/>
              <a:t>Игры </a:t>
            </a:r>
            <a:r>
              <a:rPr lang="ru-RU" dirty="0"/>
              <a:t>с прозрачным мольбертом целесообразнее начинать со сказки, стихотворения, потешки. </a:t>
            </a:r>
            <a:endParaRPr lang="ru-RU" dirty="0" smtClean="0"/>
          </a:p>
          <a:p>
            <a:pPr indent="361950" algn="just"/>
            <a:r>
              <a:rPr lang="ru-RU" dirty="0" smtClean="0"/>
              <a:t>Педагог </a:t>
            </a:r>
            <a:r>
              <a:rPr lang="ru-RU" dirty="0"/>
              <a:t>обыгрывает сюжет будущего рисунка, используя игрушки.</a:t>
            </a:r>
          </a:p>
          <a:p>
            <a:pPr indent="361950" algn="just"/>
            <a:r>
              <a:rPr lang="ru-RU" dirty="0"/>
              <a:t>Игра проводится согласно возрастному ограничению во времени.</a:t>
            </a:r>
          </a:p>
          <a:p>
            <a:pPr indent="361950" algn="just"/>
            <a:r>
              <a:rPr lang="ru-RU" dirty="0"/>
              <a:t>Обязательна глазодвигательная гимнастика для снятия </a:t>
            </a:r>
            <a:r>
              <a:rPr lang="ru-RU" dirty="0" smtClean="0"/>
              <a:t>напряжения.</a:t>
            </a:r>
            <a:r>
              <a:rPr lang="ru-RU" dirty="0"/>
              <a:t> </a:t>
            </a:r>
            <a:endParaRPr lang="ru-RU" dirty="0" smtClean="0"/>
          </a:p>
          <a:p>
            <a:pPr indent="361950" algn="just"/>
            <a:r>
              <a:rPr lang="ru-RU" dirty="0" smtClean="0"/>
              <a:t>Р</a:t>
            </a:r>
            <a:r>
              <a:rPr lang="ru-RU" dirty="0" smtClean="0">
                <a:effectLst/>
                <a:ea typeface="Calibri"/>
              </a:rPr>
              <a:t>исовать рекомендуется как правой, так и левой рукой для развития и стимуляции полушарий головного мозга.</a:t>
            </a:r>
            <a:endParaRPr lang="ru-RU" dirty="0"/>
          </a:p>
          <a:p>
            <a:pPr indent="361950" algn="ctr"/>
            <a:endParaRPr lang="ru-RU" dirty="0" smtClean="0">
              <a:solidFill>
                <a:srgbClr val="7030A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915103"/>
            <a:ext cx="1872208" cy="249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070630"/>
            <a:ext cx="1788268" cy="238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165058"/>
            <a:ext cx="1643236" cy="2192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215928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1206</Words>
  <Application>Microsoft Office PowerPoint</Application>
  <PresentationFormat>Экран (4:3)</PresentationFormat>
  <Paragraphs>120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Учетная запись Майкрософт</cp:lastModifiedBy>
  <cp:revision>17</cp:revision>
  <dcterms:created xsi:type="dcterms:W3CDTF">2022-02-03T17:22:46Z</dcterms:created>
  <dcterms:modified xsi:type="dcterms:W3CDTF">2022-02-04T06:38:24Z</dcterms:modified>
</cp:coreProperties>
</file>